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60" r:id="rId4"/>
    <p:sldId id="262" r:id="rId5"/>
    <p:sldId id="263" r:id="rId6"/>
  </p:sldIdLst>
  <p:sldSz cx="13004800" cy="9753600"/>
  <p:notesSz cx="6858000" cy="9144000"/>
  <p:defaultTextStyle>
    <a:defPPr>
      <a:defRPr lang="ru-RU"/>
    </a:defPPr>
    <a:lvl1pPr marL="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023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046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069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0091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5114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0137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5160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0183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5252"/>
    <a:srgbClr val="5C8AD4"/>
    <a:srgbClr val="5971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754" y="30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8C041-64B5-409C-B038-BD304EFCAB28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1EF71-3CA8-4595-9072-21AD93939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067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1EF71-3CA8-4595-9072-21AD93939BC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55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1EF71-3CA8-4595-9072-21AD93939BC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55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1EF71-3CA8-4595-9072-21AD93939BC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55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1EF71-3CA8-4595-9072-21AD93939BC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55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831E-70F5-4632-BC5D-E1E330914828}" type="datetime1">
              <a:rPr lang="ru-RU" smtClean="0"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9BBD-F70D-4380-8750-963002BF3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28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2AB1-E204-4AB2-88D9-5015EC545F81}" type="datetime1">
              <a:rPr lang="ru-RU" smtClean="0"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9BBD-F70D-4380-8750-963002BF3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47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28480" y="390597"/>
            <a:ext cx="2926080" cy="83221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240" y="390597"/>
            <a:ext cx="8561493" cy="832216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D8384-307F-4277-8616-5AE9BFA636E6}" type="datetime1">
              <a:rPr lang="ru-RU" smtClean="0"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9BBD-F70D-4380-8750-963002BF3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758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46FB-6C6B-4A57-BBA1-8E894D15ED3D}" type="datetime1">
              <a:rPr lang="ru-RU" smtClean="0"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9BBD-F70D-4380-8750-963002BF3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362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7D03-1C58-4848-9365-A4E54F941CDD}" type="datetime1">
              <a:rPr lang="ru-RU" smtClean="0"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9BBD-F70D-4380-8750-963002BF3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301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FA1D-CFF0-4B43-A5F3-6F8403FB6160}" type="datetime1">
              <a:rPr lang="ru-RU" smtClean="0"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9BBD-F70D-4380-8750-963002BF3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396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6316-4EAB-4FA7-8F61-D6716BCA30A2}" type="datetime1">
              <a:rPr lang="ru-RU" smtClean="0"/>
              <a:t>25.04.2013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9BBD-F70D-4380-8750-963002BF3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970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777A-A667-4372-8B6F-0B259E02EF7D}" type="datetime1">
              <a:rPr lang="ru-RU" smtClean="0"/>
              <a:t>25.04.2013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9BBD-F70D-4380-8750-963002BF3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512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12F6-AB3D-40DC-B7A4-BB06A603B190}" type="datetime1">
              <a:rPr lang="ru-RU" smtClean="0"/>
              <a:t>25.04.2013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9BBD-F70D-4380-8750-963002BF3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966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ABE0B-3E72-4AEF-8E6D-7ACED97519DD}" type="datetime1">
              <a:rPr lang="ru-RU" smtClean="0"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9BBD-F70D-4380-8750-963002BF3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55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03D5-067D-4C3D-853E-71E09DF9F964}" type="datetime1">
              <a:rPr lang="ru-RU" smtClean="0"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9BBD-F70D-4380-8750-963002BF3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089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240" y="2275841"/>
            <a:ext cx="11704320" cy="6436925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3904B-D6D5-432D-B885-4B8A72376585}" type="datetime1">
              <a:rPr lang="ru-RU" smtClean="0"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C9BBD-F70D-4380-8750-963002BF3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3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30046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Департамент культуры\MDMM_OUT\MDMM_OUT\Links\City_00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3"/>
          <a:stretch/>
        </p:blipFill>
        <p:spPr bwMode="auto">
          <a:xfrm>
            <a:off x="0" y="7848363"/>
            <a:ext cx="13004800" cy="190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975360" y="4156720"/>
            <a:ext cx="11054080" cy="2520280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latin typeface="Helvetica Inserat LT Std" pitchFamily="34" charset="-52"/>
              </a:rPr>
              <a:t> </a:t>
            </a:r>
            <a:r>
              <a:rPr lang="ru-RU" sz="5300" b="1" dirty="0">
                <a:latin typeface="Helvetica Inserat LT Std" pitchFamily="34" charset="-52"/>
              </a:rPr>
              <a:t>ПОРЯДОК </a:t>
            </a:r>
            <a:r>
              <a:rPr lang="ru-RU" sz="5300" b="1" dirty="0" smtClean="0">
                <a:latin typeface="Helvetica Inserat LT Std" pitchFamily="34" charset="-52"/>
              </a:rPr>
              <a:t>ПОЛУЧЕНИЯ</a:t>
            </a:r>
            <a:br>
              <a:rPr lang="ru-RU" sz="5300" b="1" dirty="0" smtClean="0">
                <a:latin typeface="Helvetica Inserat LT Std" pitchFamily="34" charset="-52"/>
              </a:rPr>
            </a:br>
            <a:r>
              <a:rPr lang="ru-RU" sz="4400" b="1" dirty="0" smtClean="0">
                <a:latin typeface="Helvetica Inserat LT Std" pitchFamily="34" charset="-52"/>
              </a:rPr>
              <a:t>БЕСПЛАТНОЙ </a:t>
            </a:r>
            <a:r>
              <a:rPr lang="ru-RU" sz="4400" b="1" dirty="0">
                <a:latin typeface="Helvetica Inserat LT Std" pitchFamily="34" charset="-52"/>
              </a:rPr>
              <a:t>ПУТЕВКИ ПО ЛИНИИ </a:t>
            </a:r>
            <a:r>
              <a:rPr lang="ru-RU" sz="4400" b="1" dirty="0" smtClean="0">
                <a:latin typeface="Helvetica Inserat LT Std" pitchFamily="34" charset="-52"/>
              </a:rPr>
              <a:t>ДСЗН</a:t>
            </a:r>
            <a:br>
              <a:rPr lang="ru-RU" sz="4400" b="1" dirty="0" smtClean="0">
                <a:latin typeface="Helvetica Inserat LT Std" pitchFamily="34" charset="-52"/>
              </a:rPr>
            </a:br>
            <a:r>
              <a:rPr lang="ru-RU" sz="4400" b="1" dirty="0" smtClean="0">
                <a:latin typeface="Helvetica Inserat LT Std" pitchFamily="34" charset="-52"/>
              </a:rPr>
              <a:t>НА </a:t>
            </a:r>
            <a:r>
              <a:rPr lang="ru-RU" sz="4400" b="1" dirty="0">
                <a:latin typeface="Helvetica Inserat LT Std" pitchFamily="34" charset="-52"/>
              </a:rPr>
              <a:t>ВЫЕЗДНОЙ ОТДЫХ </a:t>
            </a:r>
            <a:r>
              <a:rPr lang="ru-RU" sz="4400" b="1" dirty="0" smtClean="0">
                <a:latin typeface="Helvetica Inserat LT Std" pitchFamily="34" charset="-52"/>
              </a:rPr>
              <a:t>ДЕТЕЙ</a:t>
            </a:r>
            <a:br>
              <a:rPr lang="ru-RU" sz="4400" b="1" dirty="0" smtClean="0">
                <a:latin typeface="Helvetica Inserat LT Std" pitchFamily="34" charset="-52"/>
              </a:rPr>
            </a:br>
            <a:r>
              <a:rPr lang="ru-RU" sz="4400" b="1" dirty="0" smtClean="0">
                <a:latin typeface="Helvetica Inserat LT Std" pitchFamily="34" charset="-52"/>
              </a:rPr>
              <a:t/>
            </a:r>
            <a:br>
              <a:rPr lang="ru-RU" sz="4400" b="1" dirty="0" smtClean="0">
                <a:latin typeface="Helvetica Inserat LT Std" pitchFamily="34" charset="-52"/>
              </a:rPr>
            </a:br>
            <a:r>
              <a:rPr lang="ru-RU" sz="4400" b="1" dirty="0" smtClean="0">
                <a:latin typeface="Helvetica Inserat LT Std" pitchFamily="34" charset="-52"/>
              </a:rPr>
              <a:t/>
            </a:r>
            <a:br>
              <a:rPr lang="ru-RU" sz="4400" b="1" dirty="0" smtClean="0">
                <a:latin typeface="Helvetica Inserat LT Std" pitchFamily="34" charset="-52"/>
              </a:rPr>
            </a:br>
            <a:endParaRPr lang="ru-RU" sz="4400" b="1" dirty="0">
              <a:latin typeface="Helvetica Inserat LT Std" pitchFamily="34" charset="-52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789823" y="473111"/>
            <a:ext cx="3425155" cy="98834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525252"/>
                </a:solidFill>
                <a:latin typeface="HelveticaNeueCyr" pitchFamily="50" charset="-52"/>
              </a:rPr>
              <a:t>ДЕПАРТАМЕНТ КУЛЬТУРЫ</a:t>
            </a:r>
            <a:endParaRPr lang="en-US" sz="1400" dirty="0" smtClean="0">
              <a:solidFill>
                <a:srgbClr val="525252"/>
              </a:solidFill>
              <a:latin typeface="HelveticaNeueCyr" pitchFamily="50" charset="-52"/>
            </a:endParaRPr>
          </a:p>
          <a:p>
            <a:r>
              <a:rPr lang="ru-RU" sz="1400" dirty="0" smtClean="0">
                <a:solidFill>
                  <a:srgbClr val="525252"/>
                </a:solidFill>
                <a:latin typeface="HelveticaNeueCyr" pitchFamily="50" charset="-52"/>
              </a:rPr>
              <a:t>ГОРОДА МОСКВЫ</a:t>
            </a:r>
            <a:endParaRPr lang="ru-RU" sz="1400" dirty="0">
              <a:solidFill>
                <a:srgbClr val="525252"/>
              </a:solidFill>
              <a:latin typeface="HelveticaNeueCyr" pitchFamily="50" charset="-52"/>
            </a:endParaRPr>
          </a:p>
        </p:txBody>
      </p:sp>
      <p:pic>
        <p:nvPicPr>
          <p:cNvPr id="1027" name="Picture 3" descr="D:\Работа\Департамент культуры\MDMM_OUT\MDMM_OUT\Links\Герб Москвы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661" y="1276401"/>
            <a:ext cx="1336965" cy="158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291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86644" y="556320"/>
            <a:ext cx="11953328" cy="1314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>
                <a:latin typeface="Helvetica Inserat LT Std" pitchFamily="34" charset="-52"/>
              </a:rPr>
              <a:t>ПОЛУЧЕНИЕ </a:t>
            </a:r>
            <a:r>
              <a:rPr lang="ru-RU" sz="4000" dirty="0">
                <a:latin typeface="Helvetica Inserat LT Std" pitchFamily="34" charset="-52"/>
              </a:rPr>
              <a:t>БЕСПЛАТНОЙ ПУТЕВКИ ПО ЛИНИИ ДСЗН </a:t>
            </a:r>
            <a:br>
              <a:rPr lang="ru-RU" sz="4000" dirty="0">
                <a:latin typeface="Helvetica Inserat LT Std" pitchFamily="34" charset="-52"/>
              </a:rPr>
            </a:br>
            <a:r>
              <a:rPr lang="ru-RU" sz="4000" dirty="0">
                <a:latin typeface="Helvetica Inserat LT Std" pitchFamily="34" charset="-52"/>
              </a:rPr>
              <a:t>НА ВЫЕЗДНОЙ ОТДЫХ ЛЬГОТНЫХ КАТЕГОРИЙ ДЕТЕЙ</a:t>
            </a:r>
            <a:r>
              <a:rPr lang="ru-RU" sz="4200" dirty="0">
                <a:latin typeface="Helvetica Inserat LT Std" pitchFamily="34" charset="-52"/>
              </a:rPr>
              <a:t/>
            </a:r>
            <a:br>
              <a:rPr lang="ru-RU" sz="4200" dirty="0">
                <a:latin typeface="Helvetica Inserat LT Std" pitchFamily="34" charset="-52"/>
              </a:rPr>
            </a:br>
            <a:r>
              <a:rPr lang="ru-RU" sz="2200" dirty="0">
                <a:latin typeface="Helvetica Inserat LT Std" pitchFamily="34" charset="-52"/>
              </a:rPr>
              <a:t>ЛЕТО 2013 ГОДА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8504" y="3076600"/>
            <a:ext cx="3667631" cy="3456384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ru-RU" sz="4400" b="1" dirty="0" smtClean="0">
                <a:solidFill>
                  <a:schemeClr val="tx2"/>
                </a:solidFill>
                <a:latin typeface="HelveticaNeueCyr" pitchFamily="50" charset="-52"/>
                <a:cs typeface="Times New Roman" pitchFamily="18" charset="0"/>
              </a:rPr>
              <a:t>ЧЕРЕЗ</a:t>
            </a:r>
          </a:p>
          <a:p>
            <a:pPr>
              <a:spcBef>
                <a:spcPts val="0"/>
              </a:spcBef>
            </a:pPr>
            <a:r>
              <a:rPr lang="ru-RU" sz="4400" b="1" dirty="0" smtClean="0">
                <a:solidFill>
                  <a:schemeClr val="tx2"/>
                </a:solidFill>
                <a:latin typeface="HelveticaNeueCyr" pitchFamily="50" charset="-52"/>
                <a:cs typeface="Times New Roman" pitchFamily="18" charset="0"/>
              </a:rPr>
              <a:t>УПРАВУ</a:t>
            </a:r>
          </a:p>
          <a:p>
            <a:pPr>
              <a:spcBef>
                <a:spcPts val="0"/>
              </a:spcBef>
            </a:pPr>
            <a:r>
              <a:rPr lang="ru-RU" sz="4400" b="1" dirty="0" smtClean="0">
                <a:solidFill>
                  <a:schemeClr val="tx2"/>
                </a:solidFill>
                <a:latin typeface="HelveticaNeueCyr" pitchFamily="50" charset="-52"/>
                <a:cs typeface="Times New Roman" pitchFamily="18" charset="0"/>
              </a:rPr>
              <a:t>РАЙОНА</a:t>
            </a:r>
            <a:endParaRPr lang="ru-RU" sz="4400" dirty="0">
              <a:solidFill>
                <a:schemeClr val="tx2"/>
              </a:solidFill>
              <a:latin typeface="HelveticaNeueCyr" pitchFamily="50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5400000">
            <a:off x="-248272" y="1062000"/>
            <a:ext cx="1314000" cy="9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08729" y="9040143"/>
            <a:ext cx="693072" cy="519289"/>
          </a:xfrm>
        </p:spPr>
        <p:txBody>
          <a:bodyPr/>
          <a:lstStyle/>
          <a:p>
            <a:pPr algn="l"/>
            <a:fld id="{C35C9BBD-F70D-4380-8750-963002BF3C15}" type="slidenum">
              <a:rPr lang="ru-RU" sz="4800" b="1" smtClean="0">
                <a:solidFill>
                  <a:schemeClr val="bg1">
                    <a:lumMod val="75000"/>
                  </a:schemeClr>
                </a:solidFill>
                <a:latin typeface="Helvetica Inserat LT Std" pitchFamily="34" charset="-52"/>
              </a:rPr>
              <a:pPr algn="l"/>
              <a:t>2</a:t>
            </a:fld>
            <a:endParaRPr lang="ru-RU" sz="4800" b="1" dirty="0">
              <a:solidFill>
                <a:schemeClr val="bg1">
                  <a:lumMod val="75000"/>
                </a:schemeClr>
              </a:solidFill>
              <a:latin typeface="Helvetica Inserat LT Std" pitchFamily="34" charset="-52"/>
            </a:endParaRP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4846216" y="2126556"/>
            <a:ext cx="7488832" cy="806028"/>
          </a:xfrm>
          <a:prstGeom prst="rect">
            <a:avLst/>
          </a:prstGeom>
        </p:spPr>
        <p:txBody>
          <a:bodyPr vert="horz" lIns="130046" tIns="65023" rIns="130046" bIns="65023" rtlCol="0" anchor="t">
            <a:normAutofit fontScale="97500"/>
          </a:bodyPr>
          <a:lstStyle>
            <a:lvl1pPr algn="ctr" defTabSz="130046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latin typeface="HelveticaNeueCyr" pitchFamily="50" charset="-52"/>
              </a:rPr>
              <a:t>ФУНКЦИИ УПРАВ РАЙОНОВ:</a:t>
            </a:r>
            <a:endParaRPr lang="ru-RU" sz="3200" b="1" dirty="0">
              <a:latin typeface="HelveticaNeueCyr" pitchFamily="50" charset="-52"/>
            </a:endParaRPr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4860156" y="2582168"/>
            <a:ext cx="7114852" cy="5174952"/>
          </a:xfrm>
          <a:prstGeom prst="rect">
            <a:avLst/>
          </a:prstGeom>
        </p:spPr>
        <p:txBody>
          <a:bodyPr vert="horz" lIns="130046" tIns="65023" rIns="130046" bIns="65023" rtlCol="0" anchor="ctr">
            <a:noAutofit/>
          </a:bodyPr>
          <a:lstStyle>
            <a:lvl1pPr algn="ctr" defTabSz="130046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0" indent="-360000" algn="l">
              <a:spcBef>
                <a:spcPts val="10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ru-RU" sz="2200" b="1" dirty="0" smtClean="0">
                <a:latin typeface="HelveticaNeueCyr" pitchFamily="50" charset="-52"/>
                <a:cs typeface="Times New Roman" pitchFamily="18" charset="0"/>
              </a:rPr>
              <a:t>Наличие </a:t>
            </a:r>
            <a:r>
              <a:rPr lang="ru-RU" sz="2200" b="1" dirty="0">
                <a:latin typeface="HelveticaNeueCyr" pitchFamily="50" charset="-52"/>
                <a:cs typeface="Times New Roman" pitchFamily="18" charset="0"/>
              </a:rPr>
              <a:t>уполномоченного сотрудника с ЭЦП </a:t>
            </a:r>
            <a:r>
              <a:rPr lang="ru-RU" sz="2200" b="1" dirty="0" smtClean="0">
                <a:latin typeface="HelveticaNeueCyr" pitchFamily="50" charset="-52"/>
                <a:cs typeface="Times New Roman" pitchFamily="18" charset="0"/>
              </a:rPr>
              <a:t>и доступом </a:t>
            </a:r>
            <a:r>
              <a:rPr lang="ru-RU" sz="2200" b="1" dirty="0">
                <a:latin typeface="HelveticaNeueCyr" pitchFamily="50" charset="-52"/>
                <a:cs typeface="Times New Roman" pitchFamily="18" charset="0"/>
              </a:rPr>
              <a:t>в АС </a:t>
            </a:r>
            <a:r>
              <a:rPr lang="ru-RU" sz="2200" b="1" dirty="0" smtClean="0">
                <a:latin typeface="HelveticaNeueCyr" pitchFamily="50" charset="-52"/>
                <a:cs typeface="Times New Roman" pitchFamily="18" charset="0"/>
              </a:rPr>
              <a:t>ГУФ.</a:t>
            </a:r>
            <a:endParaRPr lang="ru-RU" sz="2200" b="1" dirty="0">
              <a:latin typeface="HelveticaNeueCyr" pitchFamily="50" charset="-52"/>
              <a:cs typeface="Times New Roman" pitchFamily="18" charset="0"/>
            </a:endParaRPr>
          </a:p>
          <a:p>
            <a:pPr marL="360000" indent="-360000" algn="l">
              <a:spcBef>
                <a:spcPts val="10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ru-RU" sz="2200" b="1" dirty="0" smtClean="0">
                <a:latin typeface="HelveticaNeueCyr" pitchFamily="50" charset="-52"/>
                <a:cs typeface="Times New Roman" pitchFamily="18" charset="0"/>
              </a:rPr>
              <a:t>Проверяет </a:t>
            </a:r>
            <a:r>
              <a:rPr lang="ru-RU" sz="2200" b="1" dirty="0">
                <a:latin typeface="HelveticaNeueCyr" pitchFamily="50" charset="-52"/>
                <a:cs typeface="Times New Roman" pitchFamily="18" charset="0"/>
              </a:rPr>
              <a:t>в АС ГУФ заявление и указанные сведения на подтверждение льгот по Базовому регистру </a:t>
            </a:r>
            <a:r>
              <a:rPr lang="ru-RU" sz="2200" b="1" dirty="0" smtClean="0">
                <a:latin typeface="HelveticaNeueCyr" pitchFamily="50" charset="-52"/>
                <a:cs typeface="Times New Roman" pitchFamily="18" charset="0"/>
              </a:rPr>
              <a:t>информации.</a:t>
            </a:r>
            <a:endParaRPr lang="ru-RU" sz="2200" b="1" dirty="0">
              <a:latin typeface="HelveticaNeueCyr" pitchFamily="50" charset="-52"/>
              <a:cs typeface="Times New Roman" pitchFamily="18" charset="0"/>
            </a:endParaRPr>
          </a:p>
          <a:p>
            <a:pPr marL="360000" indent="-360000" algn="l">
              <a:spcBef>
                <a:spcPts val="10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ru-RU" sz="2200" b="1" dirty="0" smtClean="0">
                <a:latin typeface="HelveticaNeueCyr" pitchFamily="50" charset="-52"/>
                <a:cs typeface="Times New Roman" pitchFamily="18" charset="0"/>
              </a:rPr>
              <a:t>Направляет </a:t>
            </a:r>
            <a:r>
              <a:rPr lang="ru-RU" sz="2200" b="1" dirty="0">
                <a:latin typeface="HelveticaNeueCyr" pitchFamily="50" charset="-52"/>
                <a:cs typeface="Times New Roman" pitchFamily="18" charset="0"/>
              </a:rPr>
              <a:t>в течение 5 рабочих дней уведомление Заявителю через Портал о необходимости визита в управу </a:t>
            </a:r>
            <a:r>
              <a:rPr lang="ru-RU" sz="2200" b="1" dirty="0" smtClean="0">
                <a:latin typeface="HelveticaNeueCyr" pitchFamily="50" charset="-52"/>
                <a:cs typeface="Times New Roman" pitchFamily="18" charset="0"/>
              </a:rPr>
              <a:t>района.</a:t>
            </a:r>
            <a:endParaRPr lang="ru-RU" sz="2200" b="1" dirty="0">
              <a:latin typeface="HelveticaNeueCyr" pitchFamily="50" charset="-52"/>
              <a:cs typeface="Times New Roman" pitchFamily="18" charset="0"/>
            </a:endParaRPr>
          </a:p>
          <a:p>
            <a:pPr marL="360000" indent="-360000" algn="l">
              <a:spcBef>
                <a:spcPts val="10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ru-RU" sz="2200" b="1" dirty="0" smtClean="0">
                <a:latin typeface="HelveticaNeueCyr" pitchFamily="50" charset="-52"/>
                <a:cs typeface="Times New Roman" pitchFamily="18" charset="0"/>
              </a:rPr>
              <a:t>Проверяет </a:t>
            </a:r>
            <a:r>
              <a:rPr lang="ru-RU" sz="2200" b="1" dirty="0">
                <a:latin typeface="HelveticaNeueCyr" pitchFamily="50" charset="-52"/>
                <a:cs typeface="Times New Roman" pitchFamily="18" charset="0"/>
              </a:rPr>
              <a:t>представленные заявителем оригиналы </a:t>
            </a:r>
            <a:r>
              <a:rPr lang="ru-RU" sz="2200" b="1" dirty="0" smtClean="0">
                <a:latin typeface="HelveticaNeueCyr" pitchFamily="50" charset="-52"/>
                <a:cs typeface="Times New Roman" pitchFamily="18" charset="0"/>
              </a:rPr>
              <a:t>документов.</a:t>
            </a:r>
            <a:endParaRPr lang="ru-RU" sz="2200" b="1" dirty="0">
              <a:latin typeface="HelveticaNeueCyr" pitchFamily="50" charset="-52"/>
              <a:cs typeface="Times New Roman" pitchFamily="18" charset="0"/>
            </a:endParaRPr>
          </a:p>
          <a:p>
            <a:pPr marL="360000" indent="-360000" algn="l">
              <a:spcBef>
                <a:spcPts val="10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ru-RU" sz="2200" b="1" dirty="0" smtClean="0">
                <a:latin typeface="HelveticaNeueCyr" pitchFamily="50" charset="-52"/>
                <a:cs typeface="Times New Roman" pitchFamily="18" charset="0"/>
              </a:rPr>
              <a:t>Выдает </a:t>
            </a:r>
            <a:r>
              <a:rPr lang="ru-RU" sz="2200" b="1" dirty="0">
                <a:latin typeface="HelveticaNeueCyr" pitchFamily="50" charset="-52"/>
                <a:cs typeface="Times New Roman" pitchFamily="18" charset="0"/>
              </a:rPr>
              <a:t>Сертификат (путевку) или мотивированный отказ.</a:t>
            </a:r>
          </a:p>
        </p:txBody>
      </p:sp>
      <p:sp>
        <p:nvSpPr>
          <p:cNvPr id="11" name="Заголовок 5"/>
          <p:cNvSpPr txBox="1">
            <a:spLocks/>
          </p:cNvSpPr>
          <p:nvPr/>
        </p:nvSpPr>
        <p:spPr>
          <a:xfrm>
            <a:off x="813768" y="7685112"/>
            <a:ext cx="11535220" cy="806028"/>
          </a:xfrm>
          <a:prstGeom prst="rect">
            <a:avLst/>
          </a:prstGeom>
          <a:ln w="12700">
            <a:solidFill>
              <a:srgbClr val="525252"/>
            </a:solidFill>
          </a:ln>
        </p:spPr>
        <p:txBody>
          <a:bodyPr vert="horz" lIns="130046" tIns="65023" rIns="130046" bIns="65023" rtlCol="0" anchor="ctr">
            <a:noAutofit/>
          </a:bodyPr>
          <a:lstStyle>
            <a:lvl1pPr algn="ctr" defTabSz="130046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b="1" dirty="0" smtClean="0">
                <a:solidFill>
                  <a:schemeClr val="tx2"/>
                </a:solidFill>
                <a:latin typeface="HelveticaNeueCyr" pitchFamily="50" charset="-52"/>
              </a:rPr>
              <a:t>ДЛЯ </a:t>
            </a:r>
            <a:r>
              <a:rPr lang="ru-RU" sz="3500" b="1" dirty="0">
                <a:solidFill>
                  <a:schemeClr val="tx2"/>
                </a:solidFill>
                <a:latin typeface="HelveticaNeueCyr" pitchFamily="50" charset="-52"/>
              </a:rPr>
              <a:t>ЖИТЕЛЕЙ ГОРОДА МОСКВЫ, КРОМЕ </a:t>
            </a:r>
            <a:r>
              <a:rPr lang="ru-RU" sz="3500" b="1" dirty="0" err="1">
                <a:solidFill>
                  <a:schemeClr val="tx2"/>
                </a:solidFill>
                <a:latin typeface="HelveticaNeueCyr" pitchFamily="50" charset="-52"/>
              </a:rPr>
              <a:t>ТиНАО</a:t>
            </a:r>
            <a:endParaRPr lang="ru-RU" sz="3500" b="1" dirty="0">
              <a:solidFill>
                <a:schemeClr val="tx2"/>
              </a:solidFill>
              <a:latin typeface="HelveticaNeueCyr" pitchFamily="50" charset="-5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18884" y="9061053"/>
            <a:ext cx="2376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525252"/>
                </a:solidFill>
                <a:latin typeface="HelveticaNeueCyr" pitchFamily="50" charset="-52"/>
              </a:rPr>
              <a:t>ДЕПАРТАМЕНТ КУЛЬТУРЫ</a:t>
            </a:r>
            <a:endParaRPr lang="en-US" sz="1200" dirty="0">
              <a:solidFill>
                <a:srgbClr val="525252"/>
              </a:solidFill>
              <a:latin typeface="HelveticaNeueCyr" pitchFamily="50" charset="-52"/>
            </a:endParaRPr>
          </a:p>
          <a:p>
            <a:r>
              <a:rPr lang="ru-RU" sz="1200" dirty="0">
                <a:solidFill>
                  <a:srgbClr val="525252"/>
                </a:solidFill>
                <a:latin typeface="HelveticaNeueCyr" pitchFamily="50" charset="-52"/>
              </a:rPr>
              <a:t>ГОРОДА МОСКВЫ</a:t>
            </a:r>
          </a:p>
        </p:txBody>
      </p:sp>
      <p:pic>
        <p:nvPicPr>
          <p:cNvPr id="12" name="Picture 3" descr="D:\Работа\Департамент культуры\MDMM_OUT\MDMM_OUT\Links\Герб Москвы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776" y="9035311"/>
            <a:ext cx="432108" cy="51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103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97744" y="450000"/>
            <a:ext cx="11953328" cy="1314000"/>
          </a:xfrm>
        </p:spPr>
        <p:txBody>
          <a:bodyPr>
            <a:normAutofit/>
          </a:bodyPr>
          <a:lstStyle/>
          <a:p>
            <a:pPr algn="l"/>
            <a:r>
              <a:rPr lang="ru-RU" sz="3800" dirty="0">
                <a:latin typeface="Helvetica Inserat LT Std" pitchFamily="34" charset="-52"/>
              </a:rPr>
              <a:t>ОСОБЫЙ ПОРЯДОК ДЛЯ </a:t>
            </a:r>
            <a:r>
              <a:rPr lang="ru-RU" sz="3800" dirty="0" err="1">
                <a:latin typeface="Helvetica Inserat LT Std" pitchFamily="34" charset="-52"/>
              </a:rPr>
              <a:t>ТиНАО</a:t>
            </a:r>
            <a:r>
              <a:rPr lang="ru-RU" sz="3800" dirty="0">
                <a:latin typeface="Helvetica Inserat LT Std" pitchFamily="34" charset="-52"/>
              </a:rPr>
              <a:t/>
            </a:r>
            <a:br>
              <a:rPr lang="ru-RU" sz="3800" dirty="0">
                <a:latin typeface="Helvetica Inserat LT Std" pitchFamily="34" charset="-52"/>
              </a:rPr>
            </a:br>
            <a:r>
              <a:rPr lang="ru-RU" sz="2000" dirty="0">
                <a:latin typeface="Helvetica Inserat LT Std" pitchFamily="34" charset="-52"/>
              </a:rPr>
              <a:t>ЛЕТО 2013 ГОДА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2878" y="3119574"/>
            <a:ext cx="3960440" cy="3010583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chemeClr val="tx2"/>
                </a:solidFill>
                <a:latin typeface="HelveticaNeueCyr" pitchFamily="50" charset="-52"/>
                <a:cs typeface="Times New Roman" pitchFamily="18" charset="0"/>
              </a:rPr>
              <a:t>ОФОРМЛЕНИЕ  ЗАЯВЛЕНИЯ И ПРЕДОСТАВЛЕНИЕ СЕРТИФИКАТА (ПУТЕВОК) ЧЕРЕЗ УЧРЕЖДЕНИЯ ДСЗН</a:t>
            </a:r>
            <a:endParaRPr lang="ru-RU" sz="2400" b="1" dirty="0">
              <a:solidFill>
                <a:schemeClr val="tx2"/>
              </a:solidFill>
              <a:latin typeface="HelveticaNeueCyr" pitchFamily="50" charset="-52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5400000">
            <a:off x="-248272" y="1062000"/>
            <a:ext cx="1314000" cy="9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08729" y="9040143"/>
            <a:ext cx="693072" cy="519289"/>
          </a:xfrm>
        </p:spPr>
        <p:txBody>
          <a:bodyPr/>
          <a:lstStyle/>
          <a:p>
            <a:pPr algn="l"/>
            <a:fld id="{C35C9BBD-F70D-4380-8750-963002BF3C15}" type="slidenum">
              <a:rPr lang="ru-RU" sz="4800" b="1" smtClean="0">
                <a:solidFill>
                  <a:schemeClr val="bg1">
                    <a:lumMod val="75000"/>
                  </a:schemeClr>
                </a:solidFill>
                <a:latin typeface="Helvetica Inserat LT Std" pitchFamily="34" charset="-52"/>
              </a:rPr>
              <a:pPr algn="l"/>
              <a:t>3</a:t>
            </a:fld>
            <a:endParaRPr lang="ru-RU" sz="4800" b="1" dirty="0">
              <a:solidFill>
                <a:schemeClr val="bg1">
                  <a:lumMod val="75000"/>
                </a:schemeClr>
              </a:solidFill>
              <a:latin typeface="Helvetica Inserat LT Std" pitchFamily="34" charset="-52"/>
            </a:endParaRP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5494288" y="2846636"/>
            <a:ext cx="6480720" cy="806028"/>
          </a:xfrm>
          <a:prstGeom prst="rect">
            <a:avLst/>
          </a:prstGeom>
        </p:spPr>
        <p:txBody>
          <a:bodyPr vert="horz" lIns="130046" tIns="65023" rIns="130046" bIns="65023" rtlCol="0" anchor="t">
            <a:normAutofit fontScale="97500"/>
          </a:bodyPr>
          <a:lstStyle>
            <a:lvl1pPr algn="ctr" defTabSz="130046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HelveticaNeueCyr" pitchFamily="50" charset="-52"/>
              </a:rPr>
              <a:t>ФУНКЦИИ ГБУ:</a:t>
            </a:r>
            <a:endParaRPr lang="ru-RU" sz="3200" b="1" dirty="0">
              <a:latin typeface="HelveticaNeueCyr" pitchFamily="50" charset="-52"/>
            </a:endParaRPr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5364212" y="3249650"/>
            <a:ext cx="7330876" cy="2923294"/>
          </a:xfrm>
          <a:prstGeom prst="rect">
            <a:avLst/>
          </a:prstGeom>
        </p:spPr>
        <p:txBody>
          <a:bodyPr vert="horz" lIns="130046" tIns="65023" rIns="130046" bIns="65023" rtlCol="0" anchor="b">
            <a:noAutofit/>
          </a:bodyPr>
          <a:lstStyle>
            <a:lvl1pPr algn="ctr" defTabSz="130046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0" indent="-360000" algn="l">
              <a:spcBef>
                <a:spcPts val="10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ru-RU" sz="2400" b="1" dirty="0">
                <a:latin typeface="HelveticaNeueCyr" pitchFamily="50" charset="-52"/>
                <a:cs typeface="Times New Roman" pitchFamily="18" charset="0"/>
              </a:rPr>
              <a:t>Принимают заявления, с подтверждающими </a:t>
            </a:r>
            <a:r>
              <a:rPr lang="ru-RU" sz="2400" b="1" dirty="0" smtClean="0">
                <a:latin typeface="HelveticaNeueCyr" pitchFamily="50" charset="-52"/>
                <a:cs typeface="Times New Roman" pitchFamily="18" charset="0"/>
              </a:rPr>
              <a:t>документами.</a:t>
            </a:r>
            <a:endParaRPr lang="ru-RU" sz="2400" b="1" dirty="0">
              <a:latin typeface="HelveticaNeueCyr" pitchFamily="50" charset="-52"/>
              <a:cs typeface="Times New Roman" pitchFamily="18" charset="0"/>
            </a:endParaRPr>
          </a:p>
          <a:p>
            <a:pPr marL="360000" indent="-360000" algn="l">
              <a:spcBef>
                <a:spcPts val="10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ru-RU" sz="2400" b="1" dirty="0">
                <a:latin typeface="HelveticaNeueCyr" pitchFamily="50" charset="-52"/>
                <a:cs typeface="Times New Roman" pitchFamily="18" charset="0"/>
              </a:rPr>
              <a:t>Проверяют представленные </a:t>
            </a:r>
            <a:r>
              <a:rPr lang="ru-RU" sz="2400" b="1" dirty="0" smtClean="0">
                <a:latin typeface="HelveticaNeueCyr" pitchFamily="50" charset="-52"/>
                <a:cs typeface="Times New Roman" pitchFamily="18" charset="0"/>
              </a:rPr>
              <a:t>документы.</a:t>
            </a:r>
            <a:endParaRPr lang="ru-RU" sz="2400" b="1" dirty="0">
              <a:latin typeface="HelveticaNeueCyr" pitchFamily="50" charset="-52"/>
              <a:cs typeface="Times New Roman" pitchFamily="18" charset="0"/>
            </a:endParaRPr>
          </a:p>
          <a:p>
            <a:pPr marL="360000" indent="-360000" algn="l">
              <a:spcBef>
                <a:spcPts val="10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ru-RU" sz="2400" b="1" dirty="0">
                <a:latin typeface="HelveticaNeueCyr" pitchFamily="50" charset="-52"/>
                <a:cs typeface="Times New Roman" pitchFamily="18" charset="0"/>
              </a:rPr>
              <a:t>Выдают Сертификат (путевку) или мотивированный отказ.</a:t>
            </a:r>
          </a:p>
          <a:p>
            <a:pPr marL="360000" indent="-360000" algn="l">
              <a:spcBef>
                <a:spcPts val="10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ru-RU" sz="2400" b="1" dirty="0">
                <a:latin typeface="HelveticaNeueCyr" pitchFamily="50" charset="-52"/>
                <a:cs typeface="Times New Roman" pitchFamily="18" charset="0"/>
              </a:rPr>
              <a:t>Вносят необходимые данные в АС </a:t>
            </a:r>
            <a:r>
              <a:rPr lang="ru-RU" sz="2400" b="1" dirty="0" smtClean="0">
                <a:latin typeface="HelveticaNeueCyr" pitchFamily="50" charset="-52"/>
                <a:cs typeface="Times New Roman" pitchFamily="18" charset="0"/>
              </a:rPr>
              <a:t>ГУФ.</a:t>
            </a:r>
            <a:endParaRPr lang="ru-RU" sz="2400" b="1" dirty="0">
              <a:latin typeface="HelveticaNeueCyr" pitchFamily="50" charset="-52"/>
              <a:cs typeface="Times New Roman" pitchFamily="18" charset="0"/>
            </a:endParaRPr>
          </a:p>
        </p:txBody>
      </p:sp>
      <p:sp>
        <p:nvSpPr>
          <p:cNvPr id="12" name="Заголовок 5"/>
          <p:cNvSpPr txBox="1">
            <a:spLocks/>
          </p:cNvSpPr>
          <p:nvPr/>
        </p:nvSpPr>
        <p:spPr>
          <a:xfrm>
            <a:off x="669752" y="6316960"/>
            <a:ext cx="5184576" cy="2448272"/>
          </a:xfrm>
          <a:prstGeom prst="rect">
            <a:avLst/>
          </a:prstGeom>
        </p:spPr>
        <p:txBody>
          <a:bodyPr vert="horz" lIns="130046" tIns="65023" rIns="130046" bIns="65023" rtlCol="0" anchor="ctr">
            <a:noAutofit/>
          </a:bodyPr>
          <a:lstStyle>
            <a:lvl1pPr algn="ctr" defTabSz="130046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0" indent="-360000" algn="l">
              <a:spcBef>
                <a:spcPts val="1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3200" b="1" dirty="0" smtClean="0">
                <a:latin typeface="Helvetica Inserat LT Std" pitchFamily="34" charset="-52"/>
                <a:cs typeface="Times New Roman" pitchFamily="18" charset="0"/>
              </a:rPr>
              <a:t> ГБУ </a:t>
            </a:r>
            <a:r>
              <a:rPr lang="ru-RU" sz="3200" b="1" dirty="0">
                <a:latin typeface="Helvetica Inserat LT Std" pitchFamily="34" charset="-52"/>
                <a:cs typeface="Times New Roman" pitchFamily="18" charset="0"/>
              </a:rPr>
              <a:t>ЦСО «Московский»</a:t>
            </a:r>
          </a:p>
          <a:p>
            <a:pPr marL="360000" indent="-360000" algn="l">
              <a:spcBef>
                <a:spcPts val="1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3200" b="1" dirty="0" smtClean="0">
                <a:latin typeface="Helvetica Inserat LT Std" pitchFamily="34" charset="-52"/>
                <a:cs typeface="Times New Roman" pitchFamily="18" charset="0"/>
              </a:rPr>
              <a:t> ГБУ </a:t>
            </a:r>
            <a:r>
              <a:rPr lang="ru-RU" sz="3200" b="1" dirty="0">
                <a:latin typeface="Helvetica Inserat LT Std" pitchFamily="34" charset="-52"/>
                <a:cs typeface="Times New Roman" pitchFamily="18" charset="0"/>
              </a:rPr>
              <a:t>ЦСО «</a:t>
            </a:r>
            <a:r>
              <a:rPr lang="ru-RU" sz="3200" b="1" dirty="0" err="1">
                <a:latin typeface="Helvetica Inserat LT Std" pitchFamily="34" charset="-52"/>
                <a:cs typeface="Times New Roman" pitchFamily="18" charset="0"/>
              </a:rPr>
              <a:t>Щербинский</a:t>
            </a:r>
            <a:r>
              <a:rPr lang="ru-RU" sz="3200" b="1" dirty="0">
                <a:latin typeface="Helvetica Inserat LT Std" pitchFamily="34" charset="-52"/>
                <a:cs typeface="Times New Roman" pitchFamily="18" charset="0"/>
              </a:rPr>
              <a:t>»</a:t>
            </a:r>
          </a:p>
          <a:p>
            <a:pPr marL="360000" indent="-360000" algn="l">
              <a:spcBef>
                <a:spcPts val="1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3200" b="1" dirty="0" smtClean="0">
                <a:latin typeface="Helvetica Inserat LT Std" pitchFamily="34" charset="-52"/>
                <a:cs typeface="Times New Roman" pitchFamily="18" charset="0"/>
              </a:rPr>
              <a:t> ГБУ </a:t>
            </a:r>
            <a:r>
              <a:rPr lang="ru-RU" sz="3200" b="1" dirty="0">
                <a:latin typeface="Helvetica Inserat LT Std" pitchFamily="34" charset="-52"/>
                <a:cs typeface="Times New Roman" pitchFamily="18" charset="0"/>
              </a:rPr>
              <a:t>ЦСО </a:t>
            </a:r>
            <a:r>
              <a:rPr lang="ru-RU" sz="3200" b="1" dirty="0" smtClean="0">
                <a:latin typeface="Helvetica Inserat LT Std" pitchFamily="34" charset="-52"/>
                <a:cs typeface="Times New Roman" pitchFamily="18" charset="0"/>
              </a:rPr>
              <a:t>«Троицкий</a:t>
            </a:r>
            <a:r>
              <a:rPr lang="ru-RU" sz="3200" b="1" dirty="0">
                <a:latin typeface="Helvetica Inserat LT Std" pitchFamily="34" charset="-52"/>
                <a:cs typeface="Times New Roman" pitchFamily="18" charset="0"/>
              </a:rPr>
              <a:t>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18884" y="9061053"/>
            <a:ext cx="2376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525252"/>
                </a:solidFill>
                <a:latin typeface="HelveticaNeueCyr" pitchFamily="50" charset="-52"/>
              </a:rPr>
              <a:t>ДЕПАРТАМЕНТ КУЛЬТУРЫ</a:t>
            </a:r>
            <a:endParaRPr lang="en-US" sz="1200" dirty="0">
              <a:solidFill>
                <a:srgbClr val="525252"/>
              </a:solidFill>
              <a:latin typeface="HelveticaNeueCyr" pitchFamily="50" charset="-52"/>
            </a:endParaRPr>
          </a:p>
          <a:p>
            <a:r>
              <a:rPr lang="ru-RU" sz="1200" dirty="0">
                <a:solidFill>
                  <a:srgbClr val="525252"/>
                </a:solidFill>
                <a:latin typeface="HelveticaNeueCyr" pitchFamily="50" charset="-52"/>
              </a:rPr>
              <a:t>ГОРОДА МОСКВЫ</a:t>
            </a:r>
          </a:p>
        </p:txBody>
      </p:sp>
      <p:pic>
        <p:nvPicPr>
          <p:cNvPr id="14" name="Picture 3" descr="D:\Работа\Департамент культуры\MDMM_OUT\MDMM_OUT\Links\Герб Москвы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776" y="9035311"/>
            <a:ext cx="432108" cy="51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585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97744" y="268288"/>
            <a:ext cx="11953328" cy="1674040"/>
          </a:xfrm>
        </p:spPr>
        <p:txBody>
          <a:bodyPr>
            <a:normAutofit/>
          </a:bodyPr>
          <a:lstStyle/>
          <a:p>
            <a:pPr algn="l"/>
            <a:r>
              <a:rPr lang="ru-RU" sz="4200" dirty="0" smtClean="0">
                <a:latin typeface="Helvetica Inserat LT Std" pitchFamily="34" charset="-52"/>
              </a:rPr>
              <a:t>КУДА </a:t>
            </a:r>
            <a:r>
              <a:rPr lang="ru-RU" sz="4200" dirty="0">
                <a:latin typeface="Helvetica Inserat LT Std" pitchFamily="34" charset="-52"/>
              </a:rPr>
              <a:t>ОБРАЩАТЬСЯ?</a:t>
            </a:r>
            <a:r>
              <a:rPr lang="ru-RU" sz="3800" dirty="0">
                <a:latin typeface="Helvetica Inserat LT Std" pitchFamily="34" charset="-52"/>
              </a:rPr>
              <a:t/>
            </a:r>
            <a:br>
              <a:rPr lang="ru-RU" sz="3800" dirty="0">
                <a:latin typeface="Helvetica Inserat LT Std" pitchFamily="34" charset="-52"/>
              </a:rPr>
            </a:br>
            <a:r>
              <a:rPr lang="ru-RU" sz="2700" dirty="0">
                <a:latin typeface="Helvetica Inserat LT Std" pitchFamily="34" charset="-52"/>
              </a:rPr>
              <a:t>Только законные </a:t>
            </a:r>
            <a:r>
              <a:rPr lang="ru-RU" sz="2700" dirty="0" smtClean="0">
                <a:latin typeface="Helvetica Inserat LT Std" pitchFamily="34" charset="-52"/>
              </a:rPr>
              <a:t>представители: родители</a:t>
            </a:r>
            <a:r>
              <a:rPr lang="ru-RU" sz="2700" dirty="0">
                <a:latin typeface="Helvetica Inserat LT Std" pitchFamily="34" charset="-52"/>
              </a:rPr>
              <a:t>, опекуны, </a:t>
            </a:r>
            <a:r>
              <a:rPr lang="ru-RU" sz="2700" dirty="0" smtClean="0">
                <a:latin typeface="Helvetica Inserat LT Std" pitchFamily="34" charset="-52"/>
              </a:rPr>
              <a:t>попечители,</a:t>
            </a:r>
            <a:br>
              <a:rPr lang="ru-RU" sz="2700" dirty="0" smtClean="0">
                <a:latin typeface="Helvetica Inserat LT Std" pitchFamily="34" charset="-52"/>
              </a:rPr>
            </a:br>
            <a:r>
              <a:rPr lang="ru-RU" sz="2700" dirty="0" smtClean="0">
                <a:latin typeface="Helvetica Inserat LT Std" pitchFamily="34" charset="-52"/>
              </a:rPr>
              <a:t>приемные </a:t>
            </a:r>
            <a:r>
              <a:rPr lang="ru-RU" sz="2700" dirty="0">
                <a:latin typeface="Helvetica Inserat LT Std" pitchFamily="34" charset="-52"/>
              </a:rPr>
              <a:t>родители, патронатные </a:t>
            </a:r>
            <a:r>
              <a:rPr lang="ru-RU" sz="2700" dirty="0" smtClean="0">
                <a:latin typeface="Helvetica Inserat LT Std" pitchFamily="34" charset="-52"/>
              </a:rPr>
              <a:t>воспитатели</a:t>
            </a:r>
            <a:endParaRPr lang="ru-RU" sz="3100" dirty="0">
              <a:latin typeface="Helvetica Inserat LT Std" pitchFamily="34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14368" y="3252319"/>
            <a:ext cx="2736304" cy="864096"/>
          </a:xfrm>
          <a:noFill/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HelveticaNeueCyr" pitchFamily="50" charset="-52"/>
                <a:cs typeface="Times New Roman" pitchFamily="18" charset="0"/>
              </a:rPr>
              <a:t>ПОРТАЛ</a:t>
            </a:r>
          </a:p>
          <a:p>
            <a:pPr>
              <a:spcBef>
                <a:spcPts val="0"/>
              </a:spcBef>
            </a:pPr>
            <a:r>
              <a:rPr lang="en-US" sz="1800" b="1" dirty="0" smtClean="0">
                <a:solidFill>
                  <a:schemeClr val="tx2"/>
                </a:solidFill>
                <a:latin typeface="HelveticaNeueCyr" pitchFamily="50" charset="-52"/>
                <a:cs typeface="Times New Roman" pitchFamily="18" charset="0"/>
              </a:rPr>
              <a:t>WWW.PGU.MOS.RU</a:t>
            </a:r>
            <a:endParaRPr lang="ru-RU" sz="1800" b="1" dirty="0">
              <a:solidFill>
                <a:schemeClr val="tx2"/>
              </a:solidFill>
              <a:latin typeface="HelveticaNeueCyr" pitchFamily="50" charset="-52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5400000">
            <a:off x="-248272" y="1062000"/>
            <a:ext cx="1314000" cy="9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08729" y="9040143"/>
            <a:ext cx="693072" cy="519289"/>
          </a:xfrm>
        </p:spPr>
        <p:txBody>
          <a:bodyPr/>
          <a:lstStyle/>
          <a:p>
            <a:pPr algn="l"/>
            <a:fld id="{C35C9BBD-F70D-4380-8750-963002BF3C15}" type="slidenum">
              <a:rPr lang="ru-RU" sz="4800" b="1" smtClean="0">
                <a:solidFill>
                  <a:schemeClr val="bg1">
                    <a:lumMod val="75000"/>
                  </a:schemeClr>
                </a:solidFill>
                <a:latin typeface="Helvetica Inserat LT Std" pitchFamily="34" charset="-52"/>
              </a:rPr>
              <a:pPr algn="l"/>
              <a:t>4</a:t>
            </a:fld>
            <a:endParaRPr lang="ru-RU" sz="4800" b="1" dirty="0">
              <a:solidFill>
                <a:schemeClr val="bg1">
                  <a:lumMod val="75000"/>
                </a:schemeClr>
              </a:solidFill>
              <a:latin typeface="Helvetica Inserat LT Std" pitchFamily="34" charset="-52"/>
            </a:endParaRP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348025" y="3302248"/>
            <a:ext cx="3600400" cy="806028"/>
          </a:xfrm>
          <a:prstGeom prst="rect">
            <a:avLst/>
          </a:prstGeom>
        </p:spPr>
        <p:txBody>
          <a:bodyPr vert="horz" lIns="130046" tIns="65023" rIns="130046" bIns="65023" rtlCol="0" anchor="t">
            <a:normAutofit fontScale="97500"/>
          </a:bodyPr>
          <a:lstStyle>
            <a:lvl1pPr algn="ctr" defTabSz="130046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latin typeface="HelveticaNeueCyr" pitchFamily="50" charset="-52"/>
              </a:rPr>
              <a:t>КАТЕГОРИИ:</a:t>
            </a:r>
            <a:endParaRPr lang="ru-RU" sz="2400" b="1" dirty="0">
              <a:latin typeface="HelveticaNeueCyr" pitchFamily="50" charset="-52"/>
            </a:endParaRPr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258025" y="3878312"/>
            <a:ext cx="3690400" cy="3734792"/>
          </a:xfrm>
          <a:prstGeom prst="rect">
            <a:avLst/>
          </a:prstGeom>
        </p:spPr>
        <p:txBody>
          <a:bodyPr vert="horz" lIns="130046" tIns="65023" rIns="130046" bIns="65023" rtlCol="0" anchor="t">
            <a:noAutofit/>
          </a:bodyPr>
          <a:lstStyle>
            <a:lvl1pPr algn="ctr" defTabSz="130046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6000" indent="-216000" algn="l">
              <a:spcBef>
                <a:spcPts val="400"/>
              </a:spcBef>
              <a:buClr>
                <a:schemeClr val="tx2"/>
              </a:buClr>
              <a:buFont typeface="+mj-lt"/>
              <a:buAutoNum type="arabicParenR"/>
            </a:pPr>
            <a:r>
              <a:rPr lang="ru-RU" sz="1200" b="1" dirty="0" smtClean="0">
                <a:latin typeface="HelveticaNeueCyr" pitchFamily="50" charset="-52"/>
                <a:cs typeface="Times New Roman" pitchFamily="18" charset="0"/>
              </a:rPr>
              <a:t>дети-сироты</a:t>
            </a:r>
            <a:r>
              <a:rPr lang="ru-RU" sz="1200" b="1" dirty="0">
                <a:latin typeface="HelveticaNeueCyr" pitchFamily="50" charset="-52"/>
                <a:cs typeface="Times New Roman" pitchFamily="18" charset="0"/>
              </a:rPr>
              <a:t>; </a:t>
            </a:r>
          </a:p>
          <a:p>
            <a:pPr marL="216000" indent="-216000" algn="l">
              <a:spcBef>
                <a:spcPts val="400"/>
              </a:spcBef>
              <a:buClr>
                <a:schemeClr val="tx2"/>
              </a:buClr>
              <a:buFont typeface="+mj-lt"/>
              <a:buAutoNum type="arabicParenR"/>
            </a:pPr>
            <a:r>
              <a:rPr lang="ru-RU" sz="1200" b="1" dirty="0" smtClean="0">
                <a:latin typeface="HelveticaNeueCyr" pitchFamily="50" charset="-52"/>
                <a:cs typeface="Times New Roman" pitchFamily="18" charset="0"/>
              </a:rPr>
              <a:t>дети</a:t>
            </a:r>
            <a:r>
              <a:rPr lang="ru-RU" sz="1200" b="1" dirty="0">
                <a:latin typeface="HelveticaNeueCyr" pitchFamily="50" charset="-52"/>
                <a:cs typeface="Times New Roman" pitchFamily="18" charset="0"/>
              </a:rPr>
              <a:t>, оставшиеся без попечения родителей; </a:t>
            </a:r>
          </a:p>
          <a:p>
            <a:pPr marL="216000" indent="-216000" algn="l">
              <a:spcBef>
                <a:spcPts val="400"/>
              </a:spcBef>
              <a:buClr>
                <a:schemeClr val="tx2"/>
              </a:buClr>
              <a:buFont typeface="+mj-lt"/>
              <a:buAutoNum type="arabicParenR"/>
            </a:pPr>
            <a:r>
              <a:rPr lang="ru-RU" sz="1200" b="1" dirty="0" smtClean="0">
                <a:latin typeface="HelveticaNeueCyr" pitchFamily="50" charset="-52"/>
                <a:cs typeface="Times New Roman" pitchFamily="18" charset="0"/>
              </a:rPr>
              <a:t>дети</a:t>
            </a:r>
            <a:r>
              <a:rPr lang="ru-RU" sz="1200" b="1" dirty="0">
                <a:latin typeface="HelveticaNeueCyr" pitchFamily="50" charset="-52"/>
                <a:cs typeface="Times New Roman" pitchFamily="18" charset="0"/>
              </a:rPr>
              <a:t>, пострадавшие в результате террористических актов; </a:t>
            </a:r>
          </a:p>
          <a:p>
            <a:pPr marL="216000" indent="-216000" algn="l">
              <a:spcBef>
                <a:spcPts val="400"/>
              </a:spcBef>
              <a:buClr>
                <a:schemeClr val="tx2"/>
              </a:buClr>
              <a:buFont typeface="+mj-lt"/>
              <a:buAutoNum type="arabicParenR"/>
            </a:pPr>
            <a:r>
              <a:rPr lang="ru-RU" sz="1200" b="1" dirty="0" smtClean="0">
                <a:latin typeface="HelveticaNeueCyr" pitchFamily="50" charset="-52"/>
                <a:cs typeface="Times New Roman" pitchFamily="18" charset="0"/>
              </a:rPr>
              <a:t>дети </a:t>
            </a:r>
            <a:r>
              <a:rPr lang="ru-RU" sz="1200" b="1" dirty="0">
                <a:latin typeface="HelveticaNeueCyr" pitchFamily="50" charset="-52"/>
                <a:cs typeface="Times New Roman" pitchFamily="18" charset="0"/>
              </a:rPr>
              <a:t>из семей беженцев и вынужденных переселенцев; </a:t>
            </a:r>
          </a:p>
          <a:p>
            <a:pPr marL="216000" indent="-216000" algn="l">
              <a:spcBef>
                <a:spcPts val="400"/>
              </a:spcBef>
              <a:buClr>
                <a:schemeClr val="tx2"/>
              </a:buClr>
              <a:buFont typeface="+mj-lt"/>
              <a:buAutoNum type="arabicParenR"/>
            </a:pPr>
            <a:r>
              <a:rPr lang="ru-RU" sz="1200" b="1" dirty="0" smtClean="0">
                <a:latin typeface="HelveticaNeueCyr" pitchFamily="50" charset="-52"/>
                <a:cs typeface="Times New Roman" pitchFamily="18" charset="0"/>
              </a:rPr>
              <a:t>дети - жертвы </a:t>
            </a:r>
            <a:r>
              <a:rPr lang="ru-RU" sz="1200" b="1" dirty="0">
                <a:latin typeface="HelveticaNeueCyr" pitchFamily="50" charset="-52"/>
                <a:cs typeface="Times New Roman" pitchFamily="18" charset="0"/>
              </a:rPr>
              <a:t>вооруженных и межнациональных конфликтов, экологических и техногенных катастроф, стихийных бедствий; </a:t>
            </a:r>
          </a:p>
          <a:p>
            <a:pPr marL="216000" indent="-216000" algn="l">
              <a:spcBef>
                <a:spcPts val="400"/>
              </a:spcBef>
              <a:buClr>
                <a:schemeClr val="tx2"/>
              </a:buClr>
              <a:buFont typeface="+mj-lt"/>
              <a:buAutoNum type="arabicParenR"/>
            </a:pPr>
            <a:r>
              <a:rPr lang="ru-RU" sz="1200" b="1" dirty="0" smtClean="0">
                <a:latin typeface="HelveticaNeueCyr" pitchFamily="50" charset="-52"/>
                <a:cs typeface="Times New Roman" pitchFamily="18" charset="0"/>
              </a:rPr>
              <a:t>дети </a:t>
            </a:r>
            <a:r>
              <a:rPr lang="ru-RU" sz="1200" b="1" dirty="0">
                <a:latin typeface="HelveticaNeueCyr" pitchFamily="50" charset="-52"/>
                <a:cs typeface="Times New Roman" pitchFamily="18" charset="0"/>
              </a:rPr>
              <a:t>из семей лиц, погибших или получивших ранения при исполнении служебного долга; </a:t>
            </a:r>
          </a:p>
          <a:p>
            <a:pPr marL="216000" indent="-216000" algn="l">
              <a:spcBef>
                <a:spcPts val="400"/>
              </a:spcBef>
              <a:buClr>
                <a:schemeClr val="tx2"/>
              </a:buClr>
              <a:buFont typeface="+mj-lt"/>
              <a:buAutoNum type="arabicParenR"/>
            </a:pPr>
            <a:r>
              <a:rPr lang="ru-RU" sz="1200" b="1" dirty="0" smtClean="0">
                <a:latin typeface="HelveticaNeueCyr" pitchFamily="50" charset="-52"/>
                <a:cs typeface="Times New Roman" pitchFamily="18" charset="0"/>
              </a:rPr>
              <a:t>дети</a:t>
            </a:r>
            <a:r>
              <a:rPr lang="ru-RU" sz="1200" b="1" dirty="0">
                <a:latin typeface="HelveticaNeueCyr" pitchFamily="50" charset="-52"/>
                <a:cs typeface="Times New Roman" pitchFamily="18" charset="0"/>
              </a:rPr>
              <a:t>, жизнедеятельность которых объективно нарушена в результате сложившихся обстоятельств в семье, </a:t>
            </a:r>
          </a:p>
          <a:p>
            <a:pPr marL="216000" indent="-216000" algn="l">
              <a:spcBef>
                <a:spcPts val="400"/>
              </a:spcBef>
              <a:buClr>
                <a:schemeClr val="tx2"/>
              </a:buClr>
              <a:buFont typeface="+mj-lt"/>
              <a:buAutoNum type="arabicParenR"/>
            </a:pPr>
            <a:r>
              <a:rPr lang="ru-RU" sz="1200" b="1" dirty="0" smtClean="0">
                <a:latin typeface="HelveticaNeueCyr" pitchFamily="50" charset="-52"/>
                <a:cs typeface="Times New Roman" pitchFamily="18" charset="0"/>
              </a:rPr>
              <a:t>вызванных </a:t>
            </a:r>
            <a:r>
              <a:rPr lang="ru-RU" sz="1200" b="1" dirty="0">
                <a:latin typeface="HelveticaNeueCyr" pitchFamily="50" charset="-52"/>
                <a:cs typeface="Times New Roman" pitchFamily="18" charset="0"/>
              </a:rPr>
              <a:t>утратой имущества вследствие ограбления, пожара, затопления, разрушения или утраты жилища; </a:t>
            </a:r>
          </a:p>
          <a:p>
            <a:pPr marL="216000" indent="-216000" algn="l">
              <a:spcBef>
                <a:spcPts val="400"/>
              </a:spcBef>
              <a:buClr>
                <a:schemeClr val="tx2"/>
              </a:buClr>
              <a:buFont typeface="+mj-lt"/>
              <a:buAutoNum type="arabicParenR"/>
            </a:pPr>
            <a:r>
              <a:rPr lang="ru-RU" sz="1200" b="1" dirty="0" smtClean="0">
                <a:latin typeface="HelveticaNeueCyr" pitchFamily="50" charset="-52"/>
                <a:cs typeface="Times New Roman" pitchFamily="18" charset="0"/>
              </a:rPr>
              <a:t>дети </a:t>
            </a:r>
            <a:r>
              <a:rPr lang="ru-RU" sz="1200" b="1" dirty="0">
                <a:latin typeface="HelveticaNeueCyr" pitchFamily="50" charset="-52"/>
                <a:cs typeface="Times New Roman" pitchFamily="18" charset="0"/>
              </a:rPr>
              <a:t>из малообеспеченных семей; </a:t>
            </a:r>
          </a:p>
          <a:p>
            <a:pPr marL="216000" indent="-216000" algn="l">
              <a:spcBef>
                <a:spcPts val="400"/>
              </a:spcBef>
              <a:buClr>
                <a:schemeClr val="tx2"/>
              </a:buClr>
              <a:buFont typeface="+mj-lt"/>
              <a:buAutoNum type="arabicParenR"/>
            </a:pPr>
            <a:r>
              <a:rPr lang="ru-RU" sz="1200" b="1" dirty="0" smtClean="0">
                <a:latin typeface="HelveticaNeueCyr" pitchFamily="50" charset="-52"/>
                <a:cs typeface="Times New Roman" pitchFamily="18" charset="0"/>
              </a:rPr>
              <a:t> дети </a:t>
            </a:r>
            <a:r>
              <a:rPr lang="ru-RU" sz="1200" b="1" dirty="0">
                <a:latin typeface="HelveticaNeueCyr" pitchFamily="50" charset="-52"/>
                <a:cs typeface="Times New Roman" pitchFamily="18" charset="0"/>
              </a:rPr>
              <a:t>из семей, в которых оба или один из родителей являются инвалидами.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7913528" y="4561164"/>
            <a:ext cx="1037144" cy="76698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30046" tIns="65023" rIns="130046" bIns="65023" rtlCol="0" anchor="ctr">
            <a:normAutofit/>
          </a:bodyPr>
          <a:lstStyle>
            <a:lvl1pPr marL="0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4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230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00460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950690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60091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25114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90137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55160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20183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200" b="1" dirty="0" smtClean="0">
                <a:solidFill>
                  <a:schemeClr val="tx2"/>
                </a:solidFill>
                <a:latin typeface="HelveticaNeueCyr" pitchFamily="50" charset="-52"/>
                <a:cs typeface="Times New Roman" pitchFamily="18" charset="0"/>
              </a:rPr>
              <a:t>ЛИЧНЫЙ</a:t>
            </a:r>
          </a:p>
          <a:p>
            <a:pPr>
              <a:spcBef>
                <a:spcPts val="0"/>
              </a:spcBef>
            </a:pPr>
            <a:r>
              <a:rPr lang="ru-RU" sz="1200" b="1" dirty="0" smtClean="0">
                <a:solidFill>
                  <a:schemeClr val="tx2"/>
                </a:solidFill>
                <a:latin typeface="HelveticaNeueCyr" pitchFamily="50" charset="-52"/>
                <a:cs typeface="Times New Roman" pitchFamily="18" charset="0"/>
              </a:rPr>
              <a:t>КАБИНЕТ</a:t>
            </a:r>
            <a:endParaRPr lang="ru-RU" sz="1200" b="1" dirty="0">
              <a:solidFill>
                <a:schemeClr val="tx2"/>
              </a:solidFill>
              <a:latin typeface="HelveticaNeueCyr" pitchFamily="50" charset="-52"/>
              <a:cs typeface="Times New Roman" pitchFamily="18" charset="0"/>
            </a:endParaRPr>
          </a:p>
        </p:txBody>
      </p:sp>
      <p:sp>
        <p:nvSpPr>
          <p:cNvPr id="2" name="Равнобедренный треугольник 1"/>
          <p:cNvSpPr/>
          <p:nvPr/>
        </p:nvSpPr>
        <p:spPr>
          <a:xfrm rot="5400000">
            <a:off x="5577854" y="3600801"/>
            <a:ext cx="936104" cy="239140"/>
          </a:xfrm>
          <a:prstGeom prst="triangl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16200000" flipH="1">
            <a:off x="7448148" y="4875170"/>
            <a:ext cx="766983" cy="16377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5"/>
          <p:cNvSpPr txBox="1">
            <a:spLocks/>
          </p:cNvSpPr>
          <p:nvPr/>
        </p:nvSpPr>
        <p:spPr>
          <a:xfrm>
            <a:off x="6207886" y="2314976"/>
            <a:ext cx="2784531" cy="517996"/>
          </a:xfrm>
          <a:prstGeom prst="rect">
            <a:avLst/>
          </a:prstGeom>
        </p:spPr>
        <p:txBody>
          <a:bodyPr vert="horz" lIns="130046" tIns="65023" rIns="130046" bIns="65023" rtlCol="0" anchor="t">
            <a:noAutofit/>
          </a:bodyPr>
          <a:lstStyle>
            <a:lvl1pPr algn="ctr" defTabSz="130046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latin typeface="Helvetica Inserat LT Std" pitchFamily="34" charset="-52"/>
              </a:rPr>
              <a:t>ЕСТЬ ИНТЕРНЕТ</a:t>
            </a:r>
            <a:endParaRPr lang="ru-RU" sz="2800" b="1" dirty="0">
              <a:latin typeface="Helvetica Inserat LT Std" pitchFamily="34" charset="-52"/>
            </a:endParaRPr>
          </a:p>
        </p:txBody>
      </p:sp>
      <p:sp>
        <p:nvSpPr>
          <p:cNvPr id="16" name="Заголовок 5"/>
          <p:cNvSpPr txBox="1">
            <a:spLocks/>
          </p:cNvSpPr>
          <p:nvPr/>
        </p:nvSpPr>
        <p:spPr>
          <a:xfrm>
            <a:off x="6207886" y="5942980"/>
            <a:ext cx="2958810" cy="517996"/>
          </a:xfrm>
          <a:prstGeom prst="rect">
            <a:avLst/>
          </a:prstGeom>
        </p:spPr>
        <p:txBody>
          <a:bodyPr vert="horz" lIns="130046" tIns="65023" rIns="130046" bIns="65023" rtlCol="0" anchor="t">
            <a:noAutofit/>
          </a:bodyPr>
          <a:lstStyle>
            <a:lvl1pPr algn="ctr" defTabSz="130046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latin typeface="Helvetica Inserat LT Std" pitchFamily="34" charset="-52"/>
              </a:rPr>
              <a:t>НЕТ ИНТЕРНЕТА</a:t>
            </a:r>
            <a:endParaRPr lang="ru-RU" sz="2800" b="1" dirty="0">
              <a:latin typeface="Helvetica Inserat LT Std" pitchFamily="34" charset="-5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688" y="2284512"/>
            <a:ext cx="3734886" cy="3187996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Подзаголовок 2"/>
          <p:cNvSpPr txBox="1">
            <a:spLocks/>
          </p:cNvSpPr>
          <p:nvPr/>
        </p:nvSpPr>
        <p:spPr>
          <a:xfrm>
            <a:off x="6090113" y="4561163"/>
            <a:ext cx="1584176" cy="766984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30046" tIns="65023" rIns="130046" bIns="65023" rtlCol="0" anchor="ctr">
            <a:normAutofit/>
          </a:bodyPr>
          <a:lstStyle>
            <a:lvl1pPr marL="0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4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230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00460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950690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60091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25114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90137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55160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20183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200" b="1" dirty="0" smtClean="0">
                <a:solidFill>
                  <a:schemeClr val="tx1"/>
                </a:solidFill>
                <a:latin typeface="HelveticaNeueCyr" pitchFamily="50" charset="-52"/>
                <a:cs typeface="Times New Roman" pitchFamily="18" charset="0"/>
              </a:rPr>
              <a:t>УВЕДОМЛЕНИЕ О РЕГИСТРАЦИИ ЗАЯВЛЕНИЯ</a:t>
            </a:r>
            <a:endParaRPr lang="ru-RU" sz="1200" b="1" dirty="0">
              <a:solidFill>
                <a:schemeClr val="tx2"/>
              </a:solidFill>
              <a:latin typeface="HelveticaNeueCyr" pitchFamily="50" charset="-52"/>
              <a:cs typeface="Times New Roman" pitchFamily="18" charset="0"/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 rot="16200000" flipH="1">
            <a:off x="5624733" y="4875169"/>
            <a:ext cx="766983" cy="16377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6328786" y="6893024"/>
            <a:ext cx="2736304" cy="864096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30046" tIns="65023" rIns="130046" bIns="65023" rtlCol="0" anchor="ctr">
            <a:normAutofit fontScale="70000" lnSpcReduction="20000"/>
          </a:bodyPr>
          <a:lstStyle>
            <a:lvl1pPr marL="0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4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230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00460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950690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60091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25114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90137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55160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20183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HelveticaNeueCyr" pitchFamily="50" charset="-52"/>
                <a:cs typeface="Times New Roman" pitchFamily="18" charset="0"/>
              </a:rPr>
              <a:t>ЛЮБОЕ УЧРЕЖДЕНИЕ </a:t>
            </a:r>
            <a:r>
              <a:rPr lang="ru-RU" sz="3100" b="1" dirty="0" smtClean="0">
                <a:solidFill>
                  <a:schemeClr val="tx2"/>
                </a:solidFill>
                <a:latin typeface="HelveticaNeueCyr" pitchFamily="50" charset="-52"/>
                <a:cs typeface="Times New Roman" pitchFamily="18" charset="0"/>
              </a:rPr>
              <a:t>ДСЗН</a:t>
            </a:r>
            <a:endParaRPr lang="ru-RU" sz="2300" b="1" dirty="0">
              <a:solidFill>
                <a:schemeClr val="tx2"/>
              </a:solidFill>
              <a:latin typeface="HelveticaNeueCyr" pitchFamily="50" charset="-52"/>
              <a:cs typeface="Times New Roman" pitchFamily="18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8027946" y="7973145"/>
            <a:ext cx="1037144" cy="76698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30046" tIns="65023" rIns="130046" bIns="65023" rtlCol="0" anchor="ctr">
            <a:normAutofit/>
          </a:bodyPr>
          <a:lstStyle>
            <a:lvl1pPr marL="0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4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230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00460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950690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60091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25114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90137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55160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20183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200" b="1" dirty="0" smtClean="0">
                <a:solidFill>
                  <a:schemeClr val="tx2"/>
                </a:solidFill>
                <a:latin typeface="HelveticaNeueCyr" pitchFamily="50" charset="-52"/>
                <a:cs typeface="Times New Roman" pitchFamily="18" charset="0"/>
              </a:rPr>
              <a:t>ЛИЧНЫЙ</a:t>
            </a:r>
          </a:p>
          <a:p>
            <a:pPr>
              <a:spcBef>
                <a:spcPts val="0"/>
              </a:spcBef>
            </a:pPr>
            <a:r>
              <a:rPr lang="ru-RU" sz="1200" b="1" dirty="0" smtClean="0">
                <a:solidFill>
                  <a:schemeClr val="tx2"/>
                </a:solidFill>
                <a:latin typeface="HelveticaNeueCyr" pitchFamily="50" charset="-52"/>
                <a:cs typeface="Times New Roman" pitchFamily="18" charset="0"/>
              </a:rPr>
              <a:t>КАБИНЕТ</a:t>
            </a:r>
            <a:endParaRPr lang="ru-RU" sz="1200" b="1" dirty="0">
              <a:solidFill>
                <a:schemeClr val="tx2"/>
              </a:solidFill>
              <a:latin typeface="HelveticaNeueCyr" pitchFamily="50" charset="-52"/>
              <a:cs typeface="Times New Roman" pitchFamily="18" charset="0"/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5692272" y="7241506"/>
            <a:ext cx="936104" cy="239140"/>
          </a:xfrm>
          <a:prstGeom prst="triangl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16200000" flipH="1">
            <a:off x="7562566" y="8287151"/>
            <a:ext cx="766983" cy="16377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6204531" y="7973144"/>
            <a:ext cx="1584176" cy="766984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30046" tIns="65023" rIns="130046" bIns="65023" rtlCol="0" anchor="ctr">
            <a:normAutofit/>
          </a:bodyPr>
          <a:lstStyle>
            <a:lvl1pPr marL="0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4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230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00460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950690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60091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25114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90137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55160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20183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200" b="1" dirty="0" smtClean="0">
                <a:solidFill>
                  <a:schemeClr val="tx1"/>
                </a:solidFill>
                <a:latin typeface="HelveticaNeueCyr" pitchFamily="50" charset="-52"/>
                <a:cs typeface="Times New Roman" pitchFamily="18" charset="0"/>
              </a:rPr>
              <a:t>УВЕДОМЛЕНИЕ О РЕГИСТРАЦИИ ЗАЯВЛЕНИЯ</a:t>
            </a:r>
            <a:endParaRPr lang="ru-RU" sz="1200" b="1" dirty="0">
              <a:solidFill>
                <a:schemeClr val="tx2"/>
              </a:solidFill>
              <a:latin typeface="HelveticaNeueCyr" pitchFamily="50" charset="-52"/>
              <a:cs typeface="Times New Roman" pitchFamily="18" charset="0"/>
            </a:endParaRPr>
          </a:p>
        </p:txBody>
      </p:sp>
      <p:sp>
        <p:nvSpPr>
          <p:cNvPr id="25" name="Равнобедренный треугольник 24"/>
          <p:cNvSpPr/>
          <p:nvPr/>
        </p:nvSpPr>
        <p:spPr>
          <a:xfrm rot="16200000" flipH="1">
            <a:off x="5739151" y="8287150"/>
            <a:ext cx="766983" cy="16377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9593979" y="6893023"/>
            <a:ext cx="2736304" cy="1847103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30046" tIns="65023" rIns="130046" bIns="65023" rtlCol="0" anchor="ctr">
            <a:normAutofit/>
          </a:bodyPr>
          <a:lstStyle>
            <a:lvl1pPr marL="0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4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230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00460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950690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60091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25114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90137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55160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20183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400" b="1" smtClean="0">
                <a:solidFill>
                  <a:schemeClr val="tx1"/>
                </a:solidFill>
                <a:latin typeface="HelveticaNeueCyr" pitchFamily="50" charset="-52"/>
                <a:cs typeface="Times New Roman" pitchFamily="18" charset="0"/>
              </a:rPr>
              <a:t>ПОРТАЛ</a:t>
            </a:r>
          </a:p>
          <a:p>
            <a:pPr>
              <a:spcBef>
                <a:spcPts val="0"/>
              </a:spcBef>
            </a:pPr>
            <a:r>
              <a:rPr lang="en-US" sz="1800" b="1" smtClean="0">
                <a:solidFill>
                  <a:schemeClr val="tx2"/>
                </a:solidFill>
                <a:latin typeface="HelveticaNeueCyr" pitchFamily="50" charset="-52"/>
                <a:cs typeface="Times New Roman" pitchFamily="18" charset="0"/>
              </a:rPr>
              <a:t>WWW.PGU.MOS.RU</a:t>
            </a:r>
            <a:endParaRPr lang="ru-RU" sz="1800" b="1" dirty="0">
              <a:solidFill>
                <a:schemeClr val="tx2"/>
              </a:solidFill>
              <a:latin typeface="HelveticaNeueCyr" pitchFamily="50" charset="-52"/>
              <a:cs typeface="Times New Roman" pitchFamily="18" charset="0"/>
            </a:endParaRPr>
          </a:p>
        </p:txBody>
      </p:sp>
      <p:sp>
        <p:nvSpPr>
          <p:cNvPr id="27" name="Равнобедренный треугольник 26"/>
          <p:cNvSpPr/>
          <p:nvPr/>
        </p:nvSpPr>
        <p:spPr>
          <a:xfrm rot="5400000">
            <a:off x="8890222" y="7169498"/>
            <a:ext cx="936104" cy="239140"/>
          </a:xfrm>
          <a:prstGeom prst="triangl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 rot="16200000" flipH="1">
            <a:off x="9009109" y="8287151"/>
            <a:ext cx="766983" cy="16377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2" descr="D:\Работа\Презентации\heads.png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7" r="14823"/>
          <a:stretch/>
        </p:blipFill>
        <p:spPr bwMode="auto">
          <a:xfrm>
            <a:off x="4122057" y="3252318"/>
            <a:ext cx="1708856" cy="207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D:\Работа\Презентации\heads.png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7" r="14823"/>
          <a:stretch/>
        </p:blipFill>
        <p:spPr bwMode="auto">
          <a:xfrm>
            <a:off x="4062085" y="6664299"/>
            <a:ext cx="1708856" cy="207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10318884" y="9061053"/>
            <a:ext cx="2376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525252"/>
                </a:solidFill>
                <a:latin typeface="HelveticaNeueCyr" pitchFamily="50" charset="-52"/>
              </a:rPr>
              <a:t>ДЕПАРТАМЕНТ КУЛЬТУРЫ</a:t>
            </a:r>
            <a:endParaRPr lang="en-US" sz="1200" dirty="0">
              <a:solidFill>
                <a:srgbClr val="525252"/>
              </a:solidFill>
              <a:latin typeface="HelveticaNeueCyr" pitchFamily="50" charset="-52"/>
            </a:endParaRPr>
          </a:p>
          <a:p>
            <a:r>
              <a:rPr lang="ru-RU" sz="1200" dirty="0">
                <a:solidFill>
                  <a:srgbClr val="525252"/>
                </a:solidFill>
                <a:latin typeface="HelveticaNeueCyr" pitchFamily="50" charset="-52"/>
              </a:rPr>
              <a:t>ГОРОДА МОСКВЫ</a:t>
            </a:r>
          </a:p>
        </p:txBody>
      </p:sp>
      <p:pic>
        <p:nvPicPr>
          <p:cNvPr id="35" name="Picture 3" descr="D:\Работа\Департамент культуры\MDMM_OUT\MDMM_OUT\Links\Герб Москвы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776" y="9035311"/>
            <a:ext cx="432108" cy="51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744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97744" y="268288"/>
            <a:ext cx="11953328" cy="1674040"/>
          </a:xfrm>
        </p:spPr>
        <p:txBody>
          <a:bodyPr>
            <a:normAutofit/>
          </a:bodyPr>
          <a:lstStyle/>
          <a:p>
            <a:pPr algn="l"/>
            <a:r>
              <a:rPr lang="ru-RU" sz="4200" dirty="0" smtClean="0">
                <a:latin typeface="Helvetica Inserat LT Std" pitchFamily="34" charset="-52"/>
              </a:rPr>
              <a:t>ПОЛУЧЕНИЕ ПУТЕВКИ</a:t>
            </a:r>
            <a:endParaRPr lang="ru-RU" sz="3100" dirty="0">
              <a:latin typeface="Helvetica Inserat LT Std" pitchFamily="34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65151" y="3886597"/>
            <a:ext cx="1825881" cy="1312916"/>
          </a:xfrm>
          <a:noFill/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chemeClr val="tx2"/>
                </a:solidFill>
                <a:latin typeface="HelveticaNeueCyr" pitchFamily="50" charset="-52"/>
                <a:cs typeface="Times New Roman" pitchFamily="18" charset="0"/>
              </a:rPr>
              <a:t>УПРАВА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chemeClr val="tx2"/>
                </a:solidFill>
                <a:latin typeface="HelveticaNeueCyr" pitchFamily="50" charset="-52"/>
                <a:cs typeface="Times New Roman" pitchFamily="18" charset="0"/>
              </a:rPr>
              <a:t>РАЙОНА</a:t>
            </a:r>
            <a:endParaRPr lang="ru-RU" sz="1600" b="1" dirty="0">
              <a:solidFill>
                <a:schemeClr val="tx2"/>
              </a:solidFill>
              <a:latin typeface="HelveticaNeueCyr" pitchFamily="50" charset="-52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5400000">
            <a:off x="-248272" y="1062000"/>
            <a:ext cx="1314000" cy="9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08729" y="9040143"/>
            <a:ext cx="693072" cy="519289"/>
          </a:xfrm>
        </p:spPr>
        <p:txBody>
          <a:bodyPr/>
          <a:lstStyle/>
          <a:p>
            <a:pPr algn="l"/>
            <a:fld id="{C35C9BBD-F70D-4380-8750-963002BF3C15}" type="slidenum">
              <a:rPr lang="ru-RU" sz="4800" b="1" smtClean="0">
                <a:solidFill>
                  <a:schemeClr val="bg1">
                    <a:lumMod val="75000"/>
                  </a:schemeClr>
                </a:solidFill>
                <a:latin typeface="Helvetica Inserat LT Std" pitchFamily="34" charset="-52"/>
              </a:rPr>
              <a:pPr algn="l"/>
              <a:t>5</a:t>
            </a:fld>
            <a:endParaRPr lang="ru-RU" sz="4800" b="1" dirty="0">
              <a:solidFill>
                <a:schemeClr val="bg1">
                  <a:lumMod val="75000"/>
                </a:schemeClr>
              </a:solidFill>
              <a:latin typeface="Helvetica Inserat LT Std" pitchFamily="34" charset="-52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 flipH="1">
            <a:off x="2886395" y="3895702"/>
            <a:ext cx="1345898" cy="1636013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30046" tIns="65023" rIns="130046" bIns="65023" rtlCol="0" anchor="ctr">
            <a:noAutofit/>
          </a:bodyPr>
          <a:lstStyle>
            <a:lvl1pPr marL="0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4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230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00460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950690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60091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25114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90137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55160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20183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chemeClr val="tx2"/>
                </a:solidFill>
                <a:latin typeface="HelveticaNeueCyr" pitchFamily="50" charset="-52"/>
                <a:cs typeface="Times New Roman" pitchFamily="18" charset="0"/>
              </a:rPr>
              <a:t>ЛИЧНЫЙ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chemeClr val="tx2"/>
                </a:solidFill>
                <a:latin typeface="HelveticaNeueCyr" pitchFamily="50" charset="-52"/>
                <a:cs typeface="Times New Roman" pitchFamily="18" charset="0"/>
              </a:rPr>
              <a:t>КАБИНЕТ</a:t>
            </a:r>
            <a:endParaRPr lang="ru-RU" sz="1600" b="1" dirty="0">
              <a:solidFill>
                <a:schemeClr val="tx2"/>
              </a:solidFill>
              <a:latin typeface="HelveticaNeueCyr" pitchFamily="50" charset="-52"/>
              <a:cs typeface="Times New Roman" pitchFamily="18" charset="0"/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>
            <a:off x="3913258" y="4679414"/>
            <a:ext cx="971608" cy="16377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 flipH="1">
            <a:off x="4513402" y="3895702"/>
            <a:ext cx="2055779" cy="1636013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30046" tIns="65023" rIns="130046" bIns="65023" rtlCol="0" anchor="ctr">
            <a:normAutofit/>
          </a:bodyPr>
          <a:lstStyle>
            <a:lvl1pPr marL="0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4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230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00460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950690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60091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25114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90137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55160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20183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b="1" dirty="0" smtClean="0">
                <a:solidFill>
                  <a:schemeClr val="tx1"/>
                </a:solidFill>
                <a:latin typeface="HelveticaNeueCyr" pitchFamily="50" charset="-52"/>
                <a:cs typeface="Times New Roman" pitchFamily="18" charset="0"/>
              </a:rPr>
              <a:t>УВЕДОМЛЕНИЕ О РЕГИСТРАЦИИ И</a:t>
            </a:r>
          </a:p>
          <a:p>
            <a:pPr>
              <a:spcBef>
                <a:spcPts val="0"/>
              </a:spcBef>
            </a:pPr>
            <a:r>
              <a:rPr lang="ru-RU" sz="1400" b="1" dirty="0" smtClean="0">
                <a:solidFill>
                  <a:schemeClr val="tx1"/>
                </a:solidFill>
                <a:latin typeface="HelveticaNeueCyr" pitchFamily="50" charset="-52"/>
                <a:cs typeface="Times New Roman" pitchFamily="18" charset="0"/>
              </a:rPr>
              <a:t>РАССМОТРЕНИИ ЗАЯВЛЕНИЯ</a:t>
            </a:r>
            <a:endParaRPr lang="ru-RU" sz="1400" b="1" dirty="0">
              <a:solidFill>
                <a:schemeClr val="tx2"/>
              </a:solidFill>
              <a:latin typeface="HelveticaNeueCyr" pitchFamily="50" charset="-52"/>
              <a:cs typeface="Times New Roman" pitchFamily="18" charset="0"/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 rot="5400000">
            <a:off x="2295567" y="4692920"/>
            <a:ext cx="944596" cy="16377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381720" y="3882579"/>
            <a:ext cx="2232248" cy="294642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30046" tIns="65023" rIns="130046" bIns="65023" rtlCol="0" anchor="ctr">
            <a:normAutofit/>
          </a:bodyPr>
          <a:lstStyle>
            <a:lvl1pPr marL="0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4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230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00460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950690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60091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25114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90137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55160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20183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HelveticaNeueCyr" pitchFamily="50" charset="-52"/>
                <a:cs typeface="Times New Roman" pitchFamily="18" charset="0"/>
              </a:rPr>
              <a:t>ПОРТАЛ</a:t>
            </a:r>
          </a:p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chemeClr val="tx2"/>
                </a:solidFill>
                <a:latin typeface="HelveticaNeueCyr" pitchFamily="50" charset="-52"/>
                <a:cs typeface="Times New Roman" pitchFamily="18" charset="0"/>
              </a:rPr>
              <a:t>WWW.PGU.MOS.RU</a:t>
            </a:r>
            <a:endParaRPr lang="ru-RU" sz="1600" b="1" dirty="0">
              <a:solidFill>
                <a:schemeClr val="tx2"/>
              </a:solidFill>
              <a:latin typeface="HelveticaNeueCyr" pitchFamily="50" charset="-52"/>
              <a:cs typeface="Times New Roman" pitchFamily="18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10365151" y="5523731"/>
            <a:ext cx="1825881" cy="864096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30046" tIns="65023" rIns="130046" bIns="65023" rtlCol="0" anchor="ctr">
            <a:normAutofit/>
          </a:bodyPr>
          <a:lstStyle>
            <a:lvl1pPr marL="0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4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230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00460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950690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60091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25114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90137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55160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20183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HelveticaNeueCyr" pitchFamily="50" charset="-52"/>
                <a:cs typeface="Times New Roman" pitchFamily="18" charset="0"/>
              </a:rPr>
              <a:t>1. ПУТЕВКА</a:t>
            </a:r>
            <a:endParaRPr lang="ru-RU" sz="1600" b="1" dirty="0">
              <a:solidFill>
                <a:schemeClr val="tx1"/>
              </a:solidFill>
              <a:latin typeface="HelveticaNeueCyr" pitchFamily="50" charset="-52"/>
              <a:cs typeface="Times New Roman" pitchFamily="18" charset="0"/>
            </a:endParaRP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10365151" y="6388968"/>
            <a:ext cx="1825881" cy="864096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30046" tIns="65023" rIns="130046" bIns="65023" rtlCol="0" anchor="ctr">
            <a:normAutofit/>
          </a:bodyPr>
          <a:lstStyle>
            <a:lvl1pPr marL="0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4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230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00460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950690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60091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25114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90137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55160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20183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HelveticaNeueCyr" pitchFamily="50" charset="-52"/>
                <a:cs typeface="Times New Roman" pitchFamily="18" charset="0"/>
              </a:rPr>
              <a:t>2. ОТКАЗ</a:t>
            </a:r>
            <a:endParaRPr lang="ru-RU" sz="1600" b="1" dirty="0">
              <a:solidFill>
                <a:schemeClr val="tx1"/>
              </a:solidFill>
              <a:latin typeface="HelveticaNeueCyr" pitchFamily="50" charset="-52"/>
              <a:cs typeface="Times New Roman" pitchFamily="18" charset="0"/>
            </a:endParaRPr>
          </a:p>
        </p:txBody>
      </p:sp>
      <p:sp>
        <p:nvSpPr>
          <p:cNvPr id="33" name="Равнобедренный треугольник 32"/>
          <p:cNvSpPr/>
          <p:nvPr/>
        </p:nvSpPr>
        <p:spPr>
          <a:xfrm rot="5400000">
            <a:off x="6222739" y="4631820"/>
            <a:ext cx="971608" cy="16377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внобедренный треугольник 33"/>
          <p:cNvSpPr/>
          <p:nvPr/>
        </p:nvSpPr>
        <p:spPr>
          <a:xfrm rot="5400000">
            <a:off x="9797457" y="4286111"/>
            <a:ext cx="971608" cy="16377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Равнобедренный треугольник 35"/>
          <p:cNvSpPr/>
          <p:nvPr/>
        </p:nvSpPr>
        <p:spPr>
          <a:xfrm rot="10800000">
            <a:off x="10822880" y="5308848"/>
            <a:ext cx="971608" cy="16377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одзаголовок 2"/>
          <p:cNvSpPr txBox="1">
            <a:spLocks/>
          </p:cNvSpPr>
          <p:nvPr/>
        </p:nvSpPr>
        <p:spPr>
          <a:xfrm flipH="1">
            <a:off x="6430391" y="6082080"/>
            <a:ext cx="3852870" cy="1098976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30046" tIns="65023" rIns="130046" bIns="65023" rtlCol="0" anchor="b">
            <a:noAutofit/>
          </a:bodyPr>
          <a:lstStyle>
            <a:lvl1pPr marL="0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4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230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00460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950690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60091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25114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90137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55160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20183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Helvetica Inserat LT Std" pitchFamily="34" charset="-52"/>
                <a:cs typeface="Times New Roman" pitchFamily="18" charset="0"/>
              </a:rPr>
              <a:t>в течение 5 рабочих дней</a:t>
            </a:r>
          </a:p>
          <a:p>
            <a:pPr algn="l"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Helvetica Inserat LT Std" pitchFamily="34" charset="-52"/>
                <a:cs typeface="Times New Roman" pitchFamily="18" charset="0"/>
              </a:rPr>
              <a:t>с пакетом оригиналов документов</a:t>
            </a:r>
            <a:endParaRPr lang="ru-RU" sz="2400" b="1" dirty="0">
              <a:solidFill>
                <a:schemeClr val="tx1"/>
              </a:solidFill>
              <a:latin typeface="Helvetica Inserat LT Std" pitchFamily="34" charset="-52"/>
              <a:cs typeface="Times New Roman" pitchFamily="18" charset="0"/>
            </a:endParaRPr>
          </a:p>
        </p:txBody>
      </p:sp>
      <p:pic>
        <p:nvPicPr>
          <p:cNvPr id="2050" name="Picture 2" descr="D:\Работа\Презентации\heads.pn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5" r="13625"/>
          <a:stretch/>
        </p:blipFill>
        <p:spPr bwMode="auto">
          <a:xfrm>
            <a:off x="7376104" y="3233016"/>
            <a:ext cx="2150632" cy="250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одзаголовок 2"/>
          <p:cNvSpPr txBox="1">
            <a:spLocks/>
          </p:cNvSpPr>
          <p:nvPr/>
        </p:nvSpPr>
        <p:spPr>
          <a:xfrm flipH="1">
            <a:off x="7376104" y="4962496"/>
            <a:ext cx="2232248" cy="569220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30046" tIns="65023" rIns="130046" bIns="65023" rtlCol="0" anchor="b">
            <a:normAutofit/>
          </a:bodyPr>
          <a:lstStyle>
            <a:lvl1pPr marL="0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4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230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00460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950690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60091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25114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90137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55160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201839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Helvetica Inserat LT Std" pitchFamily="34" charset="-52"/>
                <a:cs typeface="Times New Roman" pitchFamily="18" charset="0"/>
              </a:rPr>
              <a:t>ЛИЧНО</a:t>
            </a:r>
            <a:endParaRPr lang="ru-RU" sz="2400" b="1" dirty="0">
              <a:solidFill>
                <a:schemeClr val="bg1"/>
              </a:solidFill>
              <a:latin typeface="Helvetica Inserat LT Std" pitchFamily="34" charset="-52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318884" y="9061053"/>
            <a:ext cx="2376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525252"/>
                </a:solidFill>
                <a:latin typeface="HelveticaNeueCyr" pitchFamily="50" charset="-52"/>
              </a:rPr>
              <a:t>ДЕПАРТАМЕНТ КУЛЬТУРЫ</a:t>
            </a:r>
            <a:endParaRPr lang="en-US" sz="1200" dirty="0">
              <a:solidFill>
                <a:srgbClr val="525252"/>
              </a:solidFill>
              <a:latin typeface="HelveticaNeueCyr" pitchFamily="50" charset="-52"/>
            </a:endParaRPr>
          </a:p>
          <a:p>
            <a:r>
              <a:rPr lang="ru-RU" sz="1200" dirty="0">
                <a:solidFill>
                  <a:srgbClr val="525252"/>
                </a:solidFill>
                <a:latin typeface="HelveticaNeueCyr" pitchFamily="50" charset="-52"/>
              </a:rPr>
              <a:t>ГОРОДА МОСКВЫ</a:t>
            </a:r>
          </a:p>
        </p:txBody>
      </p:sp>
      <p:pic>
        <p:nvPicPr>
          <p:cNvPr id="40" name="Picture 3" descr="D:\Работа\Департамент культуры\MDMM_OUT\MDMM_OUT\Links\Герб Москвы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776" y="9035311"/>
            <a:ext cx="432108" cy="51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1730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FK">
      <a:dk1>
        <a:srgbClr val="525252"/>
      </a:dk1>
      <a:lt1>
        <a:sysClr val="window" lastClr="FFFFFF"/>
      </a:lt1>
      <a:dk2>
        <a:srgbClr val="AA002B"/>
      </a:dk2>
      <a:lt2>
        <a:srgbClr val="EEECE1"/>
      </a:lt2>
      <a:accent1>
        <a:srgbClr val="525252"/>
      </a:accent1>
      <a:accent2>
        <a:srgbClr val="AA002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</TotalTime>
  <Words>334</Words>
  <Application>Microsoft Office PowerPoint</Application>
  <PresentationFormat>Произвольный</PresentationFormat>
  <Paragraphs>79</Paragraphs>
  <Slides>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 ПОРЯДОК ПОЛУЧЕНИЯ БЕСПЛАТНОЙ ПУТЕВКИ ПО ЛИНИИ ДСЗН НА ВЫЕЗДНОЙ ОТДЫХ ДЕТЕЙ   </vt:lpstr>
      <vt:lpstr>ПОЛУЧЕНИЕ БЕСПЛАТНОЙ ПУТЕВКИ ПО ЛИНИИ ДСЗН  НА ВЫЕЗДНОЙ ОТДЫХ ЛЬГОТНЫХ КАТЕГОРИЙ ДЕТЕЙ ЛЕТО 2013 ГОДА</vt:lpstr>
      <vt:lpstr>ОСОБЫЙ ПОРЯДОК ДЛЯ ТиНАО ЛЕТО 2013 ГОДА</vt:lpstr>
      <vt:lpstr>КУДА ОБРАЩАТЬСЯ? Только законные представители: родители, опекуны, попечители, приемные родители, патронатные воспитатели</vt:lpstr>
      <vt:lpstr>ПОЛУЧЕНИЕ ПУТЕВКИ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Смирнова Лариса Васильевна</cp:lastModifiedBy>
  <cp:revision>29</cp:revision>
  <cp:lastPrinted>2013-04-17T08:32:39Z</cp:lastPrinted>
  <dcterms:created xsi:type="dcterms:W3CDTF">2013-04-16T08:13:33Z</dcterms:created>
  <dcterms:modified xsi:type="dcterms:W3CDTF">2013-04-25T05:14:15Z</dcterms:modified>
</cp:coreProperties>
</file>